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9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8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60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5011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71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27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67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3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8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9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7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7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5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F3E328-D266-4730-97B0-A05E0DE9A353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49F7B07-3521-49A3-894F-0387504D6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77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5D14-3020-265F-4315-60493B0E4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RAID Levels (0,1,5,10)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E42F1-64AA-F504-3CC2-C7A70C557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CTEC 305</a:t>
            </a:r>
          </a:p>
          <a:p>
            <a:r>
              <a:rPr lang="en-US" dirty="0"/>
              <a:t>Genesis Grant</a:t>
            </a:r>
          </a:p>
        </p:txBody>
      </p:sp>
    </p:spTree>
    <p:extLst>
      <p:ext uri="{BB962C8B-B14F-4D97-AF65-F5344CB8AC3E}">
        <p14:creationId xmlns:p14="http://schemas.microsoft.com/office/powerpoint/2010/main" val="232888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8"/>
    </mc:Choice>
    <mc:Fallback>
      <p:transition spd="slow" advTm="34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135C-CCD9-AB53-A769-9FCD6F5CB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D1E1-1503-9392-9BD0-D802F4F6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9A4B8-0D6B-00CF-B95D-F08DFF106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576" y="1731963"/>
            <a:ext cx="5535323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8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D684-17E6-57FB-4110-2F028FC9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14400"/>
            <a:ext cx="10353762" cy="970450"/>
          </a:xfrm>
        </p:spPr>
        <p:txBody>
          <a:bodyPr/>
          <a:lstStyle/>
          <a:p>
            <a:r>
              <a:rPr lang="en-US" dirty="0"/>
              <a:t>What is RAID?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AFE9-FE2E-AD99-A8B3-36B560D7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523" y="2189649"/>
            <a:ext cx="10353762" cy="405875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RAID – Redundant Array of Independent Disks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prevent storage device failure (not a replacement for regular file backups)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access to storage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multiple storage devices into a single volume</a:t>
            </a:r>
          </a:p>
          <a:p>
            <a:endParaRPr lang="en-US" dirty="0"/>
          </a:p>
        </p:txBody>
      </p:sp>
      <p:pic>
        <p:nvPicPr>
          <p:cNvPr id="5" name="slide2">
            <a:hlinkClick r:id="" action="ppaction://media"/>
            <a:extLst>
              <a:ext uri="{FF2B5EF4-FFF2-40B4-BE49-F238E27FC236}">
                <a16:creationId xmlns:a16="http://schemas.microsoft.com/office/drawing/2014/main" id="{31459F0E-5F7A-0466-2FB6-502AD034B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2546" y="40940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9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88"/>
    </mc:Choice>
    <mc:Fallback>
      <p:transition spd="slow" advTm="25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DEBE-0B7E-F61F-C13F-6EC9D675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DB07-9AF1-2781-F3C4-3259DAB2A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Striping</a:t>
            </a:r>
          </a:p>
          <a:p>
            <a:r>
              <a:rPr lang="en-US" dirty="0"/>
              <a:t>Divides files into sections and saves them on multiple storage devices</a:t>
            </a:r>
          </a:p>
          <a:p>
            <a:r>
              <a:rPr lang="en-US" dirty="0"/>
              <a:t>Helps to speed up storage device access</a:t>
            </a:r>
          </a:p>
          <a:p>
            <a:r>
              <a:rPr lang="en-US" dirty="0"/>
              <a:t>*Not fault tolerant</a:t>
            </a:r>
          </a:p>
        </p:txBody>
      </p:sp>
      <p:pic>
        <p:nvPicPr>
          <p:cNvPr id="4" name="slide3">
            <a:hlinkClick r:id="" action="ppaction://media"/>
            <a:extLst>
              <a:ext uri="{FF2B5EF4-FFF2-40B4-BE49-F238E27FC236}">
                <a16:creationId xmlns:a16="http://schemas.microsoft.com/office/drawing/2014/main" id="{18CB79D9-3FD1-DB3E-9E45-FA96D6C25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4727" y="37618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9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47"/>
    </mc:Choice>
    <mc:Fallback>
      <p:transition spd="slow" advTm="49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A4DF-AA19-CA52-DF43-F103083D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822F-670E-C401-8E9A-FD638E01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D3CF9A-2CD1-5295-C735-A8B626B7C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05102" y="1788233"/>
            <a:ext cx="4371148" cy="4059237"/>
          </a:xfrm>
          <a:prstGeom prst="rect">
            <a:avLst/>
          </a:prstGeom>
        </p:spPr>
      </p:pic>
      <p:pic>
        <p:nvPicPr>
          <p:cNvPr id="5" name="slide4">
            <a:hlinkClick r:id="" action="ppaction://media"/>
            <a:extLst>
              <a:ext uri="{FF2B5EF4-FFF2-40B4-BE49-F238E27FC236}">
                <a16:creationId xmlns:a16="http://schemas.microsoft.com/office/drawing/2014/main" id="{1ADEC087-D547-9653-7E82-C7F37B230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51818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93"/>
    </mc:Choice>
    <mc:Fallback>
      <p:transition spd="slow" advTm="32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59E4-A3B8-29CD-5043-D7F3B23A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C142-52A9-A912-E4F8-13EB8966F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Mirroring</a:t>
            </a:r>
          </a:p>
          <a:p>
            <a:r>
              <a:rPr lang="en-US" dirty="0"/>
              <a:t>Same data is written to 2 separate storage devices at the same time</a:t>
            </a:r>
          </a:p>
          <a:p>
            <a:r>
              <a:rPr lang="en-US" dirty="0"/>
              <a:t>Both devices will have identical data</a:t>
            </a:r>
          </a:p>
          <a:p>
            <a:r>
              <a:rPr lang="en-US" dirty="0"/>
              <a:t>If one fails, copy automatically replaces failed storage device</a:t>
            </a:r>
          </a:p>
        </p:txBody>
      </p:sp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id="{2AA9F183-1BAA-84E1-9C73-E6CC9C647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3206" y="40808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16"/>
    </mc:Choice>
    <mc:Fallback>
      <p:transition spd="slow" advTm="39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7CD97-3A3D-E2D7-968D-11A732D8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06E7-9CBB-BCF7-9702-1EC9B6D4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8AD937-EFC5-808B-FE29-89F8685FC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09975" y="2370931"/>
            <a:ext cx="4962525" cy="2781300"/>
          </a:xfrm>
          <a:prstGeom prst="rect">
            <a:avLst/>
          </a:prstGeom>
        </p:spPr>
      </p:pic>
      <p:pic>
        <p:nvPicPr>
          <p:cNvPr id="5" name="slide6">
            <a:hlinkClick r:id="" action="ppaction://media"/>
            <a:extLst>
              <a:ext uri="{FF2B5EF4-FFF2-40B4-BE49-F238E27FC236}">
                <a16:creationId xmlns:a16="http://schemas.microsoft.com/office/drawing/2014/main" id="{75942D1D-6E26-F282-9757-460D5366F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50582" y="3228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5"/>
    </mc:Choice>
    <mc:Fallback>
      <p:transition spd="slow" advTm="25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C03A-3508-6367-5199-3E92CDF9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E93-B435-6A53-4DEA-6F83126E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Striping with parity</a:t>
            </a:r>
          </a:p>
          <a:p>
            <a:r>
              <a:rPr lang="en-US" dirty="0"/>
              <a:t>Replaces RAID levels 3 &amp; 4; most commonly used RAID configuration today</a:t>
            </a:r>
          </a:p>
          <a:p>
            <a:r>
              <a:rPr lang="en-US" dirty="0"/>
              <a:t>Requires minimum 3 storage devices</a:t>
            </a:r>
          </a:p>
          <a:p>
            <a:r>
              <a:rPr lang="en-US" dirty="0"/>
              <a:t>Parity info not stored on separate devices but is mixed with data on the storage devices</a:t>
            </a:r>
          </a:p>
          <a:p>
            <a:r>
              <a:rPr lang="en-US" dirty="0"/>
              <a:t>If device fails, data on other devices can regenerate lost info</a:t>
            </a:r>
          </a:p>
          <a:p>
            <a:r>
              <a:rPr lang="en-US" dirty="0"/>
              <a:t>After replacing failed device, data can be easily rebuilt</a:t>
            </a:r>
          </a:p>
          <a:p>
            <a:r>
              <a:rPr lang="en-US" dirty="0"/>
              <a:t>Offers better performance and fault tolerant</a:t>
            </a:r>
          </a:p>
        </p:txBody>
      </p:sp>
      <p:pic>
        <p:nvPicPr>
          <p:cNvPr id="4" name="slide7">
            <a:hlinkClick r:id="" action="ppaction://media"/>
            <a:extLst>
              <a:ext uri="{FF2B5EF4-FFF2-40B4-BE49-F238E27FC236}">
                <a16:creationId xmlns:a16="http://schemas.microsoft.com/office/drawing/2014/main" id="{A26D1357-535E-C3DE-9744-CAB688BC1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218" y="46759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03"/>
    </mc:Choice>
    <mc:Fallback>
      <p:transition spd="slow" advTm="7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02C1-7742-8E23-38A6-AADC693BD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480-64DE-EB5F-BCDB-8479A21F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EA1C61-29F4-A765-2957-184ACE829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64956" y="1731963"/>
            <a:ext cx="6852562" cy="4059237"/>
          </a:xfrm>
          <a:prstGeom prst="rect">
            <a:avLst/>
          </a:prstGeom>
        </p:spPr>
      </p:pic>
      <p:pic>
        <p:nvPicPr>
          <p:cNvPr id="5" name="slide8">
            <a:hlinkClick r:id="" action="ppaction://media"/>
            <a:extLst>
              <a:ext uri="{FF2B5EF4-FFF2-40B4-BE49-F238E27FC236}">
                <a16:creationId xmlns:a16="http://schemas.microsoft.com/office/drawing/2014/main" id="{E6EFA65C-2D75-8034-8A87-22BB829C3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4036" y="21820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3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78"/>
    </mc:Choice>
    <mc:Fallback>
      <p:transition spd="slow" advTm="3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B2E9-EABE-1882-2DBE-2740CFC4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3C78-859D-8E37-4F11-81A1C895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Mirroring &amp; Striping</a:t>
            </a:r>
          </a:p>
          <a:p>
            <a:r>
              <a:rPr lang="en-US" dirty="0"/>
              <a:t>Combines RAID 0 &amp; 1</a:t>
            </a:r>
          </a:p>
          <a:p>
            <a:r>
              <a:rPr lang="en-US" dirty="0"/>
              <a:t>Set of 2 disks are mirrored, then both are striped </a:t>
            </a:r>
          </a:p>
          <a:p>
            <a:r>
              <a:rPr lang="en-US" dirty="0"/>
              <a:t>Minimum 4 disks</a:t>
            </a:r>
          </a:p>
          <a:p>
            <a:r>
              <a:rPr lang="en-US" dirty="0"/>
              <a:t>Benefits from RAID 1 fault tolerance &amp; RAID 0 speed</a:t>
            </a:r>
          </a:p>
          <a:p>
            <a:r>
              <a:rPr lang="en-US" dirty="0"/>
              <a:t>Can only use 50% storage space for data storage</a:t>
            </a:r>
          </a:p>
        </p:txBody>
      </p:sp>
      <p:pic>
        <p:nvPicPr>
          <p:cNvPr id="4" name="slide9">
            <a:hlinkClick r:id="" action="ppaction://media"/>
            <a:extLst>
              <a:ext uri="{FF2B5EF4-FFF2-40B4-BE49-F238E27FC236}">
                <a16:creationId xmlns:a16="http://schemas.microsoft.com/office/drawing/2014/main" id="{A61C5E94-F5BE-3B3E-58A1-02C9434E7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1927" y="32422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9"/>
    </mc:Choice>
    <mc:Fallback>
      <p:transition spd="slow" advTm="3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314</TotalTime>
  <Words>225</Words>
  <Application>Microsoft Office PowerPoint</Application>
  <PresentationFormat>Widescreen</PresentationFormat>
  <Paragraphs>37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Times New Roman</vt:lpstr>
      <vt:lpstr>Wingdings 2</vt:lpstr>
      <vt:lpstr>Slate</vt:lpstr>
      <vt:lpstr>RAID Levels (0,1,5,10)</vt:lpstr>
      <vt:lpstr>What is RAID?</vt:lpstr>
      <vt:lpstr>RAID 0</vt:lpstr>
      <vt:lpstr>RAID 0</vt:lpstr>
      <vt:lpstr>RAID 1</vt:lpstr>
      <vt:lpstr>RAID 1</vt:lpstr>
      <vt:lpstr>RAID 5</vt:lpstr>
      <vt:lpstr>RAID 5</vt:lpstr>
      <vt:lpstr>RAID 10</vt:lpstr>
      <vt:lpstr>RAID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RAID Levels (0,1,5,10)</dc:title>
  <dc:creator>Genesis Grant</dc:creator>
  <cp:lastModifiedBy>Genesis Grant</cp:lastModifiedBy>
  <cp:revision>1</cp:revision>
  <dcterms:created xsi:type="dcterms:W3CDTF">2024-03-05T13:15:59Z</dcterms:created>
  <dcterms:modified xsi:type="dcterms:W3CDTF">2024-03-05T18:30:51Z</dcterms:modified>
</cp:coreProperties>
</file>